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805506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157193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9314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673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9A4D01-D2D9-4951-892D-40DBD848DEFF}" type="datetimeFigureOut">
              <a:rPr lang="en-GB" smtClean="0"/>
              <a:t>10/11/2018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481069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5753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9A4D01-D2D9-4951-892D-40DBD848DEFF}" type="datetimeFigureOut">
              <a:rPr lang="en-GB" smtClean="0"/>
              <a:t>10/11/2018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1013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9A4D01-D2D9-4951-892D-40DBD848DEFF}" type="datetimeFigureOut">
              <a:rPr lang="en-GB" smtClean="0"/>
              <a:t>10/11/2018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386304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A4D01-D2D9-4951-892D-40DBD848DEFF}" type="datetimeFigureOut">
              <a:rPr lang="en-GB" smtClean="0"/>
              <a:t>10/11/2018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23257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272011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9A4D01-D2D9-4951-892D-40DBD848DEFF}" type="datetimeFigureOut">
              <a:rPr lang="en-GB" smtClean="0"/>
              <a:t>10/11/2018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1AB834-8B9B-40E3-BE56-581B84FC6C6D}" type="slidenum">
              <a:rPr lang="en-GB" smtClean="0"/>
              <a:t>‹#›</a:t>
            </a:fld>
            <a:endParaRPr lang="en-GB"/>
          </a:p>
        </p:txBody>
      </p:sp>
    </p:spTree>
    <p:extLst>
      <p:ext uri="{BB962C8B-B14F-4D97-AF65-F5344CB8AC3E}">
        <p14:creationId xmlns:p14="http://schemas.microsoft.com/office/powerpoint/2010/main" val="411881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A4D01-D2D9-4951-892D-40DBD848DEFF}" type="datetimeFigureOut">
              <a:rPr lang="en-GB" smtClean="0"/>
              <a:t>10/11/2018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AB834-8B9B-40E3-BE56-581B84FC6C6D}" type="slidenum">
              <a:rPr lang="en-GB" smtClean="0"/>
              <a:t>‹#›</a:t>
            </a:fld>
            <a:endParaRPr lang="en-GB"/>
          </a:p>
        </p:txBody>
      </p:sp>
    </p:spTree>
    <p:extLst>
      <p:ext uri="{BB962C8B-B14F-4D97-AF65-F5344CB8AC3E}">
        <p14:creationId xmlns:p14="http://schemas.microsoft.com/office/powerpoint/2010/main" val="246041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78822" y="352698"/>
            <a:ext cx="11691257" cy="6113416"/>
          </a:xfrm>
        </p:spPr>
        <p:txBody>
          <a:bodyPr anchor="t">
            <a:normAutofit fontScale="90000"/>
          </a:bodyPr>
          <a:lstStyle/>
          <a:p>
            <a:pPr algn="l"/>
            <a:r>
              <a:rPr lang="en-GB" sz="4400" dirty="0">
                <a:latin typeface="Arial" panose="020B0604020202020204" pitchFamily="34" charset="0"/>
                <a:cs typeface="Arial" panose="020B0604020202020204" pitchFamily="34" charset="0"/>
              </a:rPr>
              <a:t>Affected family members may need help and support but ALSO want to campaign</a:t>
            </a:r>
            <a:br>
              <a:rPr lang="en-GB" sz="4400" dirty="0">
                <a:latin typeface="Arial" panose="020B0604020202020204" pitchFamily="34" charset="0"/>
                <a:cs typeface="Arial" panose="020B0604020202020204" pitchFamily="34" charset="0"/>
              </a:rPr>
            </a:br>
            <a:r>
              <a:rPr lang="en-GB" sz="4400" dirty="0">
                <a:latin typeface="Arial" panose="020B0604020202020204" pitchFamily="34" charset="0"/>
                <a:cs typeface="Arial" panose="020B0604020202020204" pitchFamily="34" charset="0"/>
              </a:rPr>
              <a:t/>
            </a:r>
            <a:br>
              <a:rPr lang="en-GB" sz="4400" dirty="0">
                <a:latin typeface="Arial" panose="020B0604020202020204" pitchFamily="34" charset="0"/>
                <a:cs typeface="Arial" panose="020B0604020202020204" pitchFamily="34" charset="0"/>
              </a:rPr>
            </a:br>
            <a:r>
              <a:rPr lang="en-GB" sz="4400" dirty="0">
                <a:latin typeface="Arial" panose="020B0604020202020204" pitchFamily="34" charset="0"/>
                <a:cs typeface="Arial" panose="020B0604020202020204" pitchFamily="34" charset="0"/>
              </a:rPr>
              <a:t>Many may ONLY want to campaign</a:t>
            </a:r>
            <a:br>
              <a:rPr lang="en-GB" sz="4400" dirty="0">
                <a:latin typeface="Arial" panose="020B0604020202020204" pitchFamily="34" charset="0"/>
                <a:cs typeface="Arial" panose="020B0604020202020204" pitchFamily="34" charset="0"/>
              </a:rPr>
            </a:br>
            <a:r>
              <a:rPr lang="en-GB" sz="4400" dirty="0">
                <a:latin typeface="Arial" panose="020B0604020202020204" pitchFamily="34" charset="0"/>
                <a:cs typeface="Arial" panose="020B0604020202020204" pitchFamily="34" charset="0"/>
              </a:rPr>
              <a:t/>
            </a:r>
            <a:br>
              <a:rPr lang="en-GB" sz="4400" dirty="0">
                <a:latin typeface="Arial" panose="020B0604020202020204" pitchFamily="34" charset="0"/>
                <a:cs typeface="Arial" panose="020B0604020202020204" pitchFamily="34" charset="0"/>
              </a:rPr>
            </a:br>
            <a:r>
              <a:rPr lang="en-GB" sz="4400" dirty="0">
                <a:latin typeface="Arial" panose="020B0604020202020204" pitchFamily="34" charset="0"/>
                <a:cs typeface="Arial" panose="020B0604020202020204" pitchFamily="34" charset="0"/>
              </a:rPr>
              <a:t>Does AFINet have anything to offer these groups?</a:t>
            </a:r>
            <a:br>
              <a:rPr lang="en-GB" sz="4400" dirty="0">
                <a:latin typeface="Arial" panose="020B0604020202020204" pitchFamily="34" charset="0"/>
                <a:cs typeface="Arial" panose="020B0604020202020204" pitchFamily="34" charset="0"/>
              </a:rPr>
            </a:br>
            <a:r>
              <a:rPr lang="en-GB" sz="4400" dirty="0">
                <a:latin typeface="Arial" panose="020B0604020202020204" pitchFamily="34" charset="0"/>
                <a:cs typeface="Arial" panose="020B0604020202020204" pitchFamily="34" charset="0"/>
              </a:rPr>
              <a:t/>
            </a:r>
            <a:br>
              <a:rPr lang="en-GB" sz="4400" dirty="0">
                <a:latin typeface="Arial" panose="020B0604020202020204" pitchFamily="34" charset="0"/>
                <a:cs typeface="Arial" panose="020B0604020202020204" pitchFamily="34" charset="0"/>
              </a:rPr>
            </a:br>
            <a:r>
              <a:rPr lang="en-GB" sz="4400" dirty="0">
                <a:latin typeface="Arial" panose="020B0604020202020204" pitchFamily="34" charset="0"/>
                <a:cs typeface="Arial" panose="020B0604020202020204" pitchFamily="34" charset="0"/>
              </a:rPr>
              <a:t>Should the basis of AFINet be broader than it is?</a:t>
            </a:r>
            <a:r>
              <a:rPr lang="en-GB" sz="2800" dirty="0">
                <a:latin typeface="Arial" panose="020B0604020202020204" pitchFamily="34" charset="0"/>
                <a:cs typeface="Arial" panose="020B0604020202020204" pitchFamily="34" charset="0"/>
              </a:rPr>
              <a:t/>
            </a:r>
            <a:br>
              <a:rPr lang="en-GB" sz="2800" dirty="0">
                <a:latin typeface="Arial" panose="020B0604020202020204" pitchFamily="34" charset="0"/>
                <a:cs typeface="Arial" panose="020B0604020202020204" pitchFamily="34" charset="0"/>
              </a:rPr>
            </a:br>
            <a:r>
              <a:rPr lang="en-US" sz="3200" b="1" dirty="0">
                <a:solidFill>
                  <a:prstClr val="black"/>
                </a:solidFill>
                <a:latin typeface="Calibri"/>
                <a:cs typeface="Calibri"/>
              </a:rPr>
              <a:t/>
            </a:r>
            <a:br>
              <a:rPr lang="en-US" sz="3200" b="1" dirty="0">
                <a:solidFill>
                  <a:prstClr val="black"/>
                </a:solidFill>
                <a:latin typeface="Calibri"/>
                <a:cs typeface="Calibri"/>
              </a:rPr>
            </a:br>
            <a:r>
              <a:rPr lang="en-US" sz="3200" b="1" dirty="0">
                <a:solidFill>
                  <a:prstClr val="black"/>
                </a:solidFill>
                <a:latin typeface="Calibri"/>
                <a:cs typeface="Calibri"/>
              </a:rPr>
              <a:t/>
            </a:r>
            <a:br>
              <a:rPr lang="en-US" sz="3200" b="1" dirty="0">
                <a:solidFill>
                  <a:prstClr val="black"/>
                </a:solidFill>
                <a:latin typeface="Calibri"/>
                <a:cs typeface="Calibri"/>
              </a:rPr>
            </a:br>
            <a:r>
              <a:rPr lang="en-US" sz="3200" b="1" dirty="0">
                <a:solidFill>
                  <a:prstClr val="black"/>
                </a:solidFill>
                <a:latin typeface="Calibri"/>
                <a:cs typeface="Calibri"/>
              </a:rPr>
              <a:t/>
            </a:r>
            <a:br>
              <a:rPr lang="en-US" sz="3200" b="1" dirty="0">
                <a:solidFill>
                  <a:prstClr val="black"/>
                </a:solidFill>
                <a:latin typeface="Calibri"/>
                <a:cs typeface="Calibri"/>
              </a:rPr>
            </a:br>
            <a:r>
              <a:rPr lang="en-GB" sz="3200" b="1" dirty="0"/>
              <a:t/>
            </a:r>
            <a:br>
              <a:rPr lang="en-GB" sz="3200" b="1" dirty="0"/>
            </a:br>
            <a:r>
              <a:rPr lang="en-US" sz="3200" b="1" dirty="0">
                <a:latin typeface="Calibri"/>
                <a:cs typeface="Calibri"/>
              </a:rPr>
              <a:t/>
            </a:r>
            <a:br>
              <a:rPr lang="en-US" sz="3200" b="1" dirty="0">
                <a:latin typeface="Calibri"/>
                <a:cs typeface="Calibri"/>
              </a:rPr>
            </a:br>
            <a:r>
              <a:rPr lang="en-GB" sz="4000" dirty="0"/>
              <a:t/>
            </a:r>
            <a:br>
              <a:rPr lang="en-GB" sz="4000" dirty="0"/>
            </a:br>
            <a:r>
              <a:rPr lang="de-DE" sz="4000" dirty="0"/>
              <a:t/>
            </a:r>
            <a:br>
              <a:rPr lang="de-DE" sz="4000" dirty="0"/>
            </a:br>
            <a:r>
              <a:rPr lang="en-GB" sz="3200" dirty="0"/>
              <a:t/>
            </a:r>
            <a:br>
              <a:rPr lang="en-GB" sz="3200" dirty="0"/>
            </a:br>
            <a:r>
              <a:rPr lang="en-US" sz="2000" dirty="0"/>
              <a:t/>
            </a:r>
            <a:br>
              <a:rPr lang="en-US" sz="2000" dirty="0"/>
            </a:br>
            <a:r>
              <a:rPr lang="de-DE" sz="2000" dirty="0"/>
              <a:t/>
            </a:r>
            <a:br>
              <a:rPr lang="de-DE" sz="2000" dirty="0"/>
            </a:br>
            <a:r>
              <a:rPr lang="de-DE" altLang="de-DE" sz="2000" dirty="0" smtClean="0">
                <a:solidFill>
                  <a:schemeClr val="tx1"/>
                </a:solidFill>
                <a:cs typeface="Arial" panose="020B0604020202020204" pitchFamily="34" charset="0"/>
              </a:rPr>
              <a:t/>
            </a:r>
            <a:br>
              <a:rPr lang="de-DE" altLang="de-DE" sz="2000" dirty="0" smtClean="0">
                <a:solidFill>
                  <a:schemeClr val="tx1"/>
                </a:solidFill>
                <a:cs typeface="Arial" panose="020B0604020202020204" pitchFamily="34" charset="0"/>
              </a:rPr>
            </a:br>
            <a:r>
              <a:rPr lang="de-DE" altLang="de-DE" sz="2000" dirty="0">
                <a:solidFill>
                  <a:schemeClr val="tx1"/>
                </a:solidFill>
                <a:cs typeface="Arial" panose="020B0604020202020204" pitchFamily="34" charset="0"/>
              </a:rPr>
              <a:t/>
            </a:r>
            <a:br>
              <a:rPr lang="de-DE" altLang="de-DE" sz="2000" dirty="0">
                <a:solidFill>
                  <a:schemeClr val="tx1"/>
                </a:solidFill>
                <a:cs typeface="Arial" panose="020B0604020202020204" pitchFamily="34" charset="0"/>
              </a:rPr>
            </a:br>
            <a:r>
              <a:rPr lang="de-DE" sz="2000" dirty="0"/>
              <a:t/>
            </a:r>
            <a:br>
              <a:rPr lang="de-DE" sz="2000" dirty="0"/>
            </a:br>
            <a:endParaRPr lang="de-DE" altLang="de-DE" sz="2000" dirty="0">
              <a:solidFill>
                <a:schemeClr val="tx1"/>
              </a:solidFill>
              <a:cs typeface="Arial" panose="020B0604020202020204" pitchFamily="34" charset="0"/>
            </a:endParaRPr>
          </a:p>
        </p:txBody>
      </p:sp>
    </p:spTree>
    <p:extLst>
      <p:ext uri="{BB962C8B-B14F-4D97-AF65-F5344CB8AC3E}">
        <p14:creationId xmlns:p14="http://schemas.microsoft.com/office/powerpoint/2010/main" val="1476716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13</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Affected family members may need help and support but ALSO want to campaign  Many may ONLY want to campaign  Does AFINet have anything to offer these groups?  Should the basis of AFINet be broader than it is?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other empirical material exists on autobiographies?                             (published, award-winning books/films from the UK and other Western societies)  Who has done this type of research on autobiographies?  Similarities and differences in support efforts for affected family members between different countries  Co-dependency as a concept / label / diagnosis, Pros and Cons? Best practice approaches in coping support directed specifically at parents of adolescents  Best practice approaches to creating awareness, acknowledgement and recognition that parents needs support What challenges might carers have in creating these environments to have conversations about substance use?   Could ‘shared doing’ be used to have other difficult conversations?</dc:title>
  <dc:creator>Gill V</dc:creator>
  <cp:lastModifiedBy>Gill V</cp:lastModifiedBy>
  <cp:revision>12</cp:revision>
  <dcterms:created xsi:type="dcterms:W3CDTF">2018-11-10T09:31:54Z</dcterms:created>
  <dcterms:modified xsi:type="dcterms:W3CDTF">2018-11-10T10:28:48Z</dcterms:modified>
</cp:coreProperties>
</file>